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8" r:id="rId3"/>
    <p:sldId id="260"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10" initials="W" lastIdx="1" clrIdx="0">
    <p:extLst>
      <p:ext uri="{19B8F6BF-5375-455C-9EA6-DF929625EA0E}">
        <p15:presenceInfo xmlns:p15="http://schemas.microsoft.com/office/powerpoint/2012/main" userId="Win1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94660"/>
  </p:normalViewPr>
  <p:slideViewPr>
    <p:cSldViewPr snapToGrid="0">
      <p:cViewPr varScale="1">
        <p:scale>
          <a:sx n="82" d="100"/>
          <a:sy n="82" d="100"/>
        </p:scale>
        <p:origin x="557"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68606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90571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72679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53217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567553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809925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907001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707068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61548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5BBE3E-AA6C-4CC5-BCA5-1B8845FF5875}"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428409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95BBE3E-AA6C-4CC5-BCA5-1B8845FF5875}"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66763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5BBE3E-AA6C-4CC5-BCA5-1B8845FF5875}" type="datetimeFigureOut">
              <a:rPr lang="en-US" smtClean="0"/>
              <a:t>3/21/2020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877611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5BBE3E-AA6C-4CC5-BCA5-1B8845FF5875}" type="datetimeFigureOut">
              <a:rPr lang="en-US" smtClean="0"/>
              <a:t>3/21/2020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1385451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5BBE3E-AA6C-4CC5-BCA5-1B8845FF5875}" type="datetimeFigureOut">
              <a:rPr lang="en-US" smtClean="0"/>
              <a:t>3/21/2020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513133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2644016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5BBE3E-AA6C-4CC5-BCA5-1B8845FF5875}"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8CF20-A7EB-4E86-A118-79D4A06F5266}" type="slidenum">
              <a:rPr lang="en-US" smtClean="0"/>
              <a:t>‹#›</a:t>
            </a:fld>
            <a:endParaRPr lang="en-US"/>
          </a:p>
        </p:txBody>
      </p:sp>
    </p:spTree>
    <p:extLst>
      <p:ext uri="{BB962C8B-B14F-4D97-AF65-F5344CB8AC3E}">
        <p14:creationId xmlns:p14="http://schemas.microsoft.com/office/powerpoint/2010/main" val="3500627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95BBE3E-AA6C-4CC5-BCA5-1B8845FF5875}" type="datetimeFigureOut">
              <a:rPr lang="en-US" smtClean="0"/>
              <a:t>3/21/2020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958CF20-A7EB-4E86-A118-79D4A06F5266}" type="slidenum">
              <a:rPr lang="en-US" smtClean="0"/>
              <a:t>‹#›</a:t>
            </a:fld>
            <a:endParaRPr lang="en-US"/>
          </a:p>
        </p:txBody>
      </p:sp>
    </p:spTree>
    <p:extLst>
      <p:ext uri="{BB962C8B-B14F-4D97-AF65-F5344CB8AC3E}">
        <p14:creationId xmlns:p14="http://schemas.microsoft.com/office/powerpoint/2010/main" val="324860169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DC47-A2CC-4144-927B-3B95B5C5F6EE}"/>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3823812-735B-4A3E-96B3-D9BEC04FAC06}"/>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575CF81C-8E2D-4317-BD98-D72A09EB37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862" y="214312"/>
            <a:ext cx="11344275" cy="6429375"/>
          </a:xfrm>
          <a:prstGeom prst="rect">
            <a:avLst/>
          </a:prstGeom>
        </p:spPr>
      </p:pic>
      <p:sp>
        <p:nvSpPr>
          <p:cNvPr id="6" name="TextBox 5">
            <a:extLst>
              <a:ext uri="{FF2B5EF4-FFF2-40B4-BE49-F238E27FC236}">
                <a16:creationId xmlns:a16="http://schemas.microsoft.com/office/drawing/2014/main" id="{CCE919F8-3AFE-49D3-91C8-1A1892F6FAEB}"/>
              </a:ext>
            </a:extLst>
          </p:cNvPr>
          <p:cNvSpPr txBox="1"/>
          <p:nvPr/>
        </p:nvSpPr>
        <p:spPr>
          <a:xfrm>
            <a:off x="2911152" y="3013788"/>
            <a:ext cx="6456784" cy="1477328"/>
          </a:xfrm>
          <a:prstGeom prst="rect">
            <a:avLst/>
          </a:prstGeom>
          <a:noFill/>
        </p:spPr>
        <p:txBody>
          <a:bodyPr wrap="square" rtlCol="0">
            <a:spAutoFit/>
          </a:bodyPr>
          <a:lstStyle/>
          <a:p>
            <a:pPr algn="ctr"/>
            <a:r>
              <a:rPr lang="ar-SA" dirty="0"/>
              <a:t>قسم اللغة الإنجليزية</a:t>
            </a:r>
          </a:p>
          <a:p>
            <a:pPr algn="ctr"/>
            <a:r>
              <a:rPr lang="ar-SA" dirty="0"/>
              <a:t>الفرقة </a:t>
            </a:r>
            <a:r>
              <a:rPr lang="ar-SA" dirty="0" err="1"/>
              <a:t>الرابعه</a:t>
            </a:r>
            <a:endParaRPr lang="ar-SA" dirty="0"/>
          </a:p>
          <a:p>
            <a:pPr algn="ctr"/>
            <a:r>
              <a:rPr lang="ar-SA" dirty="0"/>
              <a:t>تحليل الأخطاء</a:t>
            </a:r>
          </a:p>
          <a:p>
            <a:pPr algn="ctr"/>
            <a:r>
              <a:rPr lang="ar-SA" dirty="0"/>
              <a:t>د/منة محمد سلامة المصري</a:t>
            </a:r>
          </a:p>
          <a:p>
            <a:pPr algn="ctr"/>
            <a:r>
              <a:rPr lang="ar-SA" dirty="0"/>
              <a:t>2020</a:t>
            </a:r>
            <a:endParaRPr lang="en-US" dirty="0"/>
          </a:p>
        </p:txBody>
      </p:sp>
    </p:spTree>
    <p:extLst>
      <p:ext uri="{BB962C8B-B14F-4D97-AF65-F5344CB8AC3E}">
        <p14:creationId xmlns:p14="http://schemas.microsoft.com/office/powerpoint/2010/main" val="3707074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B4F47-A213-439D-AC92-D85B46C10894}"/>
              </a:ext>
            </a:extLst>
          </p:cNvPr>
          <p:cNvSpPr>
            <a:spLocks noGrp="1"/>
          </p:cNvSpPr>
          <p:nvPr>
            <p:ph type="title"/>
          </p:nvPr>
        </p:nvSpPr>
        <p:spPr/>
        <p:txBody>
          <a:bodyPr>
            <a:normAutofit/>
          </a:bodyPr>
          <a:lstStyle/>
          <a:p>
            <a:r>
              <a:rPr lang="en-US" sz="2400" b="1" dirty="0">
                <a:latin typeface="Times New Roman" panose="02020603050405020304" pitchFamily="18" charset="0"/>
                <a:ea typeface="Calibri" panose="020F0502020204030204" pitchFamily="34" charset="0"/>
              </a:rPr>
              <a:t>Error explanation</a:t>
            </a:r>
            <a:endParaRPr lang="en-US" sz="2400"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88707E2B-74A2-421D-A8E9-7CCD8B2F599A}"/>
              </a:ext>
            </a:extLst>
          </p:cNvPr>
          <p:cNvSpPr>
            <a:spLocks noGrp="1"/>
          </p:cNvSpPr>
          <p:nvPr>
            <p:ph idx="1"/>
          </p:nvPr>
        </p:nvSpPr>
        <p:spPr>
          <a:xfrm>
            <a:off x="677334" y="1399593"/>
            <a:ext cx="8596668" cy="4641770"/>
          </a:xfrm>
        </p:spPr>
        <p:txBody>
          <a:bodyPr>
            <a:normAutofit/>
          </a:bodyPr>
          <a:lstStyle/>
          <a:p>
            <a:pPr>
              <a:lnSpc>
                <a:spcPct val="170000"/>
              </a:lnSpc>
            </a:pPr>
            <a:r>
              <a:rPr lang="en-US" sz="2400" dirty="0">
                <a:latin typeface="Times New Roman" panose="02020603050405020304" pitchFamily="18" charset="0"/>
                <a:ea typeface="Calibri" panose="020F0502020204030204" pitchFamily="34" charset="0"/>
              </a:rPr>
              <a:t>Muriel (2006) emphasized the idea that accounting for why an error was made is the most important step in any attempt to understand the process of second language acquisition and to improve the way a second language is learned (pedagogical purpose).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6974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0A328-FF2C-4DC4-BCCF-621ABFB08C9C}"/>
              </a:ext>
            </a:extLst>
          </p:cNvPr>
          <p:cNvSpPr>
            <a:spLocks noGrp="1"/>
          </p:cNvSpPr>
          <p:nvPr>
            <p:ph type="title"/>
          </p:nvPr>
        </p:nvSpPr>
        <p:spPr>
          <a:xfrm>
            <a:off x="623596" y="393118"/>
            <a:ext cx="10730204" cy="801202"/>
          </a:xfrm>
        </p:spPr>
        <p:txBody>
          <a:bodyPr>
            <a:normAutofit fontScale="90000"/>
          </a:bodyPr>
          <a:lstStyle/>
          <a:p>
            <a:pPr marL="0" marR="0">
              <a:lnSpc>
                <a:spcPct val="150000"/>
              </a:lnSpc>
              <a:spcBef>
                <a:spcPts val="0"/>
              </a:spcBef>
              <a:spcAft>
                <a:spcPts val="800"/>
              </a:spcAft>
            </a:pPr>
            <a:br>
              <a:rPr lang="en-US" sz="1800" dirty="0">
                <a:latin typeface="Calibri" panose="020F0502020204030204" pitchFamily="34" charset="0"/>
                <a:ea typeface="Calibri" panose="020F0502020204030204" pitchFamily="34" charset="0"/>
                <a:cs typeface="Arial" panose="020B0604020202020204" pitchFamily="34" charset="0"/>
              </a:rPr>
            </a:br>
            <a:endParaRPr lang="en-US" sz="24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CD3D366-B226-4AD8-AF49-8F727D0FF7AA}"/>
              </a:ext>
            </a:extLst>
          </p:cNvPr>
          <p:cNvSpPr>
            <a:spLocks noGrp="1"/>
          </p:cNvSpPr>
          <p:nvPr>
            <p:ph idx="1"/>
          </p:nvPr>
        </p:nvSpPr>
        <p:spPr>
          <a:xfrm>
            <a:off x="838200" y="1352939"/>
            <a:ext cx="10515600" cy="4824024"/>
          </a:xfrm>
        </p:spPr>
        <p:txBody>
          <a:bodyPr>
            <a:normAutofit/>
          </a:bodyPr>
          <a:lstStyle/>
          <a:p>
            <a:pPr marL="0" marR="0" algn="just">
              <a:lnSpc>
                <a:spcPct val="150000"/>
              </a:lnSpc>
              <a:spcBef>
                <a:spcPts val="0"/>
              </a:spcBef>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Richards (1974) says  “… intralingual errors are those which reflect the general characteristics of rule learning, such as faulty generalization, incomplete application of rules, and failure to learn conditions under which rules apply”. Researches proved that most learners’ errors, contrary to what behaviorists believed, were intralingual.</a:t>
            </a:r>
            <a:endParaRPr lang="en-US" sz="24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909658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D45A1F54-B3C9-411F-9F89-A80B1B1E4EEB}"/>
              </a:ext>
            </a:extLst>
          </p:cNvPr>
          <p:cNvPicPr>
            <a:picLocks noGrp="1" noChangeAspect="1"/>
          </p:cNvPicPr>
          <p:nvPr>
            <p:ph idx="1"/>
          </p:nvPr>
        </p:nvPicPr>
        <p:blipFill>
          <a:blip r:embed="rId2"/>
          <a:stretch>
            <a:fillRect/>
          </a:stretch>
        </p:blipFill>
        <p:spPr>
          <a:xfrm>
            <a:off x="2155371" y="1277938"/>
            <a:ext cx="6798326" cy="4908550"/>
          </a:xfrm>
          <a:prstGeom prst="rect">
            <a:avLst/>
          </a:prstGeom>
        </p:spPr>
      </p:pic>
    </p:spTree>
    <p:extLst>
      <p:ext uri="{BB962C8B-B14F-4D97-AF65-F5344CB8AC3E}">
        <p14:creationId xmlns:p14="http://schemas.microsoft.com/office/powerpoint/2010/main" val="260914437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90</TotalTime>
  <Words>117</Words>
  <Application>Microsoft Office PowerPoint</Application>
  <PresentationFormat>Widescreen</PresentationFormat>
  <Paragraphs>9</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Times New Roman</vt:lpstr>
      <vt:lpstr>Trebuchet MS</vt:lpstr>
      <vt:lpstr>Wingdings 3</vt:lpstr>
      <vt:lpstr>Facet</vt:lpstr>
      <vt:lpstr>PowerPoint Presentation</vt:lpstr>
      <vt:lpstr>Error explanation</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Win10</dc:creator>
  <cp:lastModifiedBy>Win10</cp:lastModifiedBy>
  <cp:revision>18</cp:revision>
  <dcterms:created xsi:type="dcterms:W3CDTF">2020-03-18T12:46:15Z</dcterms:created>
  <dcterms:modified xsi:type="dcterms:W3CDTF">2020-03-21T16:23:06Z</dcterms:modified>
</cp:coreProperties>
</file>